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"/>
  </p:notesMasterIdLst>
  <p:sldIdLst>
    <p:sldId id="275" r:id="rId2"/>
    <p:sldId id="283" r:id="rId3"/>
    <p:sldId id="286" r:id="rId4"/>
    <p:sldId id="287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00"/>
    <a:srgbClr val="CCFF99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8" autoAdjust="0"/>
    <p:restoredTop sz="79601" autoAdjust="0"/>
  </p:normalViewPr>
  <p:slideViewPr>
    <p:cSldViewPr>
      <p:cViewPr varScale="1">
        <p:scale>
          <a:sx n="45" d="100"/>
          <a:sy n="45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3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FDD5D-9BE5-4E47-827C-27A425550CC4}" type="datetimeFigureOut">
              <a:rPr lang="it-IT" smtClean="0"/>
              <a:pPr/>
              <a:t>06/05/2008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DA77F-BEEC-42B0-8DF5-11ED3C4C2417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AE90C-1D3A-4204-B553-1BB302A21334}" type="slidenum">
              <a:rPr lang="de-DE"/>
              <a:pPr/>
              <a:t>2</a:t>
            </a:fld>
            <a:endParaRPr lang="de-DE"/>
          </a:p>
        </p:txBody>
      </p:sp>
      <p:sp>
        <p:nvSpPr>
          <p:cNvPr id="77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Not only mobile workers can be security issues for a company´s network, internal desktops, pc as well!</a:t>
            </a:r>
          </a:p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DA77F-BEEC-42B0-8DF5-11ED3C4C2417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676400" y="0"/>
            <a:ext cx="7467600" cy="1524000"/>
          </a:xfrm>
          <a:prstGeom prst="rect">
            <a:avLst/>
          </a:prstGeom>
          <a:solidFill>
            <a:srgbClr val="184A9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1676400" cy="1524000"/>
          </a:xfrm>
          <a:prstGeom prst="rect">
            <a:avLst/>
          </a:prstGeom>
          <a:solidFill>
            <a:srgbClr val="005E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/>
          <a:srcRect b="13200"/>
          <a:stretch>
            <a:fillRect/>
          </a:stretch>
        </p:blipFill>
        <p:spPr bwMode="auto">
          <a:xfrm>
            <a:off x="73025" y="304800"/>
            <a:ext cx="1527175" cy="762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8475" y="1700213"/>
            <a:ext cx="7772400" cy="1263650"/>
          </a:xfrm>
        </p:spPr>
        <p:txBody>
          <a:bodyPr lIns="91440" tIns="45720" rIns="91440" bIns="45720" anchor="t">
            <a:spAutoFit/>
          </a:bodyPr>
          <a:lstStyle>
            <a:lvl1pPr>
              <a:lnSpc>
                <a:spcPct val="80000"/>
              </a:lnSpc>
              <a:defRPr sz="4800">
                <a:solidFill>
                  <a:srgbClr val="F29400"/>
                </a:solidFill>
                <a:latin typeface="Arial Black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429000"/>
            <a:ext cx="6400800" cy="1752600"/>
          </a:xfrm>
        </p:spPr>
        <p:txBody>
          <a:bodyPr lIns="91440" tIns="45720" rIns="91440" bIns="45720"/>
          <a:lstStyle>
            <a:lvl1pPr marL="0" indent="0">
              <a:lnSpc>
                <a:spcPct val="80000"/>
              </a:lnSpc>
              <a:buFont typeface="Webdings" pitchFamily="18" charset="2"/>
              <a:buNone/>
              <a:defRPr sz="35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11338" y="6453188"/>
            <a:ext cx="2387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000">
                <a:solidFill>
                  <a:schemeClr val="bg1"/>
                </a:solidFill>
              </a:rPr>
              <a:t>© phion Information Technologies 2007</a:t>
            </a:r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1763713" y="423863"/>
            <a:ext cx="4511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>
                <a:solidFill>
                  <a:srgbClr val="F29400"/>
                </a:solidFill>
              </a:rPr>
              <a:t>netfence</a:t>
            </a:r>
            <a:r>
              <a:rPr lang="de-DE" sz="3200" b="1">
                <a:solidFill>
                  <a:srgbClr val="E9F7FF"/>
                </a:solidFill>
              </a:rPr>
              <a:t> </a:t>
            </a:r>
            <a:r>
              <a:rPr lang="de-DE" sz="3200" b="1">
                <a:solidFill>
                  <a:schemeClr val="bg1"/>
                </a:solidFill>
              </a:rPr>
              <a:t>your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273925" y="188913"/>
            <a:ext cx="1800225" cy="61087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873250" y="188913"/>
            <a:ext cx="5248275" cy="61087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1188" y="188913"/>
            <a:ext cx="7189787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873250" y="1771650"/>
            <a:ext cx="352425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549900" y="1771650"/>
            <a:ext cx="352425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549900" y="4110038"/>
            <a:ext cx="352425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1881188" y="188913"/>
            <a:ext cx="7189787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873250" y="1771650"/>
            <a:ext cx="352425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549900" y="1771650"/>
            <a:ext cx="352425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1873250" y="4110038"/>
            <a:ext cx="352425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549900" y="4110038"/>
            <a:ext cx="352425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1188" y="188913"/>
            <a:ext cx="7189787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873250" y="1771650"/>
            <a:ext cx="352425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549900" y="1771650"/>
            <a:ext cx="352425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1188" y="188913"/>
            <a:ext cx="7189787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873250" y="1771650"/>
            <a:ext cx="352425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549900" y="1771650"/>
            <a:ext cx="352425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549900" y="4110038"/>
            <a:ext cx="352425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873250" y="188913"/>
            <a:ext cx="7200900" cy="6108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1188" y="188913"/>
            <a:ext cx="7189787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873250" y="1771650"/>
            <a:ext cx="7200900" cy="4525963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1188" y="188913"/>
            <a:ext cx="7189787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873250" y="1771650"/>
            <a:ext cx="7200900" cy="4525963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873250" y="1771650"/>
            <a:ext cx="3524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549900" y="1771650"/>
            <a:ext cx="3524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619250" y="0"/>
            <a:ext cx="7524750" cy="1524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676400" cy="1524000"/>
          </a:xfrm>
          <a:prstGeom prst="rect">
            <a:avLst/>
          </a:prstGeom>
          <a:solidFill>
            <a:srgbClr val="005E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1"/>
          <a:srcRect b="13200"/>
          <a:stretch>
            <a:fillRect/>
          </a:stretch>
        </p:blipFill>
        <p:spPr bwMode="auto">
          <a:xfrm>
            <a:off x="73025" y="304800"/>
            <a:ext cx="1527175" cy="762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81188" y="188913"/>
            <a:ext cx="7189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73250" y="1771650"/>
            <a:ext cx="7200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10664825" y="1357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20000"/>
        </a:spcAft>
        <a:buClr>
          <a:srgbClr val="FF9900"/>
        </a:buClr>
        <a:buSzPct val="80000"/>
        <a:buFont typeface="Webdings" pitchFamily="18" charset="2"/>
        <a:buChar char="&lt;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20000"/>
        </a:spcAft>
        <a:buClr>
          <a:schemeClr val="bg2"/>
        </a:buClr>
        <a:buSzPct val="80000"/>
        <a:buFont typeface="Webdings" pitchFamily="18" charset="2"/>
        <a:buChar char="&lt;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0"/>
        </a:spcBef>
        <a:spcAft>
          <a:spcPct val="2000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0"/>
        </a:spcBef>
        <a:spcAft>
          <a:spcPct val="2000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0"/>
        </a:spcBef>
        <a:spcAft>
          <a:spcPct val="2000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2000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2000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2000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2000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971550" y="3716338"/>
          <a:ext cx="7885113" cy="2170112"/>
        </p:xfrm>
        <a:graphic>
          <a:graphicData uri="http://schemas.openxmlformats.org/presentationml/2006/ole">
            <p:oleObj spid="_x0000_s1026" name="Visio" r:id="rId3" imgW="7916704" imgH="2177415" progId="Visio.Drawing.11">
              <p:embed/>
            </p:oleObj>
          </a:graphicData>
        </a:graphic>
      </p:graphicFrame>
      <p:sp>
        <p:nvSpPr>
          <p:cNvPr id="10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400" b="1" dirty="0" smtClean="0"/>
              <a:t>Traffic Intelligence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- </a:t>
            </a:r>
            <a:r>
              <a:rPr lang="it-IT" sz="2400" b="1" dirty="0" smtClean="0"/>
              <a:t>come raggiungere il 99.99999% di disponibilità</a:t>
            </a:r>
          </a:p>
        </p:txBody>
      </p:sp>
      <p:graphicFrame>
        <p:nvGraphicFramePr>
          <p:cNvPr id="17715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3644900"/>
          <a:ext cx="935038" cy="665163"/>
        </p:xfrm>
        <a:graphic>
          <a:graphicData uri="http://schemas.openxmlformats.org/presentationml/2006/ole">
            <p:oleObj spid="_x0000_s1027" name="Visio" r:id="rId4" imgW="1280303" imgH="909542" progId="Visio.Drawing.11">
              <p:embed/>
            </p:oleObj>
          </a:graphicData>
        </a:graphic>
      </p:graphicFrame>
      <p:graphicFrame>
        <p:nvGraphicFramePr>
          <p:cNvPr id="177157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539750" y="5300663"/>
          <a:ext cx="935038" cy="633412"/>
        </p:xfrm>
        <a:graphic>
          <a:graphicData uri="http://schemas.openxmlformats.org/presentationml/2006/ole">
            <p:oleObj spid="_x0000_s1028" name="Visio" r:id="rId5" imgW="1355312" imgH="918972" progId="Visio.Drawing.11">
              <p:embed/>
            </p:oleObj>
          </a:graphicData>
        </a:graphic>
      </p:graphicFrame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663575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AT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1763713" y="1773238"/>
            <a:ext cx="70564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ct val="20000"/>
              </a:spcAft>
              <a:buClr>
                <a:srgbClr val="FF9900"/>
              </a:buClr>
              <a:buSzPct val="80000"/>
              <a:buFont typeface="Webdings" pitchFamily="18" charset="2"/>
              <a:buChar char="&lt;"/>
            </a:pP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Utilizzo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simultaneo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di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diversi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canali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di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trasporto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dati</a:t>
            </a:r>
            <a:endParaRPr lang="de-DE" dirty="0"/>
          </a:p>
          <a:p>
            <a:pPr marL="342900" indent="-342900">
              <a:spcAft>
                <a:spcPct val="20000"/>
              </a:spcAft>
              <a:buClr>
                <a:srgbClr val="FF9900"/>
              </a:buClr>
              <a:buSzPct val="80000"/>
              <a:buFont typeface="Webdings" pitchFamily="18" charset="2"/>
              <a:buChar char="&lt;"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Il firewall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agisce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da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traffic manager</a:t>
            </a:r>
            <a:endParaRPr lang="de-DE" b="1" dirty="0"/>
          </a:p>
          <a:p>
            <a:pPr marL="342900" indent="-342900">
              <a:spcAft>
                <a:spcPct val="20000"/>
              </a:spcAft>
              <a:buClr>
                <a:srgbClr val="FF9900"/>
              </a:buClr>
              <a:buSzPct val="80000"/>
              <a:buFont typeface="Webdings" pitchFamily="18" charset="2"/>
              <a:buChar char="&lt;"/>
            </a:pPr>
            <a:r>
              <a:rPr lang="de-DE" dirty="0" err="1" smtClean="0">
                <a:solidFill>
                  <a:srgbClr val="000000"/>
                </a:solidFill>
                <a:cs typeface="Arial" charset="0"/>
              </a:rPr>
              <a:t>Costante</a:t>
            </a:r>
            <a:r>
              <a:rPr lang="de-DE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cs typeface="Arial" charset="0"/>
              </a:rPr>
              <a:t>monitoraggio</a:t>
            </a:r>
            <a:r>
              <a:rPr lang="de-DE" dirty="0" smtClean="0">
                <a:solidFill>
                  <a:srgbClr val="000000"/>
                </a:solidFill>
                <a:cs typeface="Arial" charset="0"/>
              </a:rPr>
              <a:t> della </a:t>
            </a:r>
            <a:r>
              <a:rPr lang="de-DE" dirty="0" err="1" smtClean="0">
                <a:solidFill>
                  <a:srgbClr val="000000"/>
                </a:solidFill>
                <a:cs typeface="Arial" charset="0"/>
              </a:rPr>
              <a:t>disponibilta</a:t>
            </a:r>
            <a:r>
              <a:rPr lang="de-DE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de-DE" dirty="0"/>
          </a:p>
          <a:p>
            <a:pPr marL="342900" indent="-342900">
              <a:spcAft>
                <a:spcPct val="20000"/>
              </a:spcAft>
              <a:buClr>
                <a:srgbClr val="FF9900"/>
              </a:buClr>
              <a:buSzPct val="80000"/>
              <a:buFont typeface="Webdings" pitchFamily="18" charset="2"/>
              <a:buChar char="&lt;"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Il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traffico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puo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essere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convenientemente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manipolato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in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qualsiasi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momento</a:t>
            </a:r>
            <a:endParaRPr lang="de-DE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4" name="Picture 8" descr="flas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80175" y="7029450"/>
            <a:ext cx="61753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61" name="Picture 9" descr="chec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508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62" name="Picture 10" descr="forbidd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508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63" name="Picture 11" descr="chec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7528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7164" name="Object 12"/>
          <p:cNvGraphicFramePr>
            <a:graphicFrameLocks noChangeAspect="1"/>
          </p:cNvGraphicFramePr>
          <p:nvPr/>
        </p:nvGraphicFramePr>
        <p:xfrm>
          <a:off x="539750" y="3644900"/>
          <a:ext cx="935038" cy="665163"/>
        </p:xfrm>
        <a:graphic>
          <a:graphicData uri="http://schemas.openxmlformats.org/presentationml/2006/ole">
            <p:oleObj spid="_x0000_s1029" name="Visio" r:id="rId9" imgW="1280303" imgH="909542" progId="Visio.Drawing.11">
              <p:embed/>
            </p:oleObj>
          </a:graphicData>
        </a:graphic>
      </p:graphicFrame>
      <p:pic>
        <p:nvPicPr>
          <p:cNvPr id="177165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08288" y="5265738"/>
            <a:ext cx="41767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66" name="Picture 14" descr="forbidd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7528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7167" name="Object 15"/>
          <p:cNvGraphicFramePr>
            <a:graphicFrameLocks noChangeAspect="1"/>
          </p:cNvGraphicFramePr>
          <p:nvPr/>
        </p:nvGraphicFramePr>
        <p:xfrm>
          <a:off x="539750" y="3644900"/>
          <a:ext cx="935038" cy="665163"/>
        </p:xfrm>
        <a:graphic>
          <a:graphicData uri="http://schemas.openxmlformats.org/presentationml/2006/ole">
            <p:oleObj spid="_x0000_s1030" name="Visio" r:id="rId11" imgW="1280303" imgH="90954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4676 C -0.01684 -0.06967 -0.02101 -0.09236 -0.00417 -0.10231 C 0.01267 -0.11227 0.06458 -0.09444 0.08854 -0.10648 C 0.1125 -0.11852 0.11771 -0.15602 0.13958 -0.17454 C 0.16146 -0.19305 0.19479 -0.2125 0.21979 -0.21759 C 0.24479 -0.22268 0.23837 -0.20787 0.28958 -0.20509 C 0.3408 -0.20231 0.47656 -0.2 0.52708 -0.20092 C 0.5776 -0.20185 0.56042 -0.22153 0.59271 -0.21065 C 0.625 -0.19977 0.6934 -0.1537 0.72083 -0.13565 C 0.74826 -0.11759 0.73646 -0.1081 0.75729 -0.10231 C 0.77812 -0.09653 0.83107 -0.10116 0.84583 -0.10092 " pathEditMode="relative" ptsTypes="aaaaaaaaaaA">
                                      <p:cBhvr>
                                        <p:cTn id="11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507 C -0.00886 0.06898 -0.0125 0.0875 -0.00729 0.1007 C -0.00208 0.11389 0.01007 0.12593 0.02604 0.12986 C 0.04201 0.1338 0.05434 0.12431 0.08854 0.12431 C 0.12274 0.12431 0.19722 0.12523 0.23125 0.12986 C 0.2651 0.13449 0.24045 0.14861 0.29271 0.15208 C 0.34496 0.15556 0.48923 0.15417 0.54479 0.1507 C 0.60017 0.14722 0.59531 0.13264 0.62604 0.13125 C 0.6566 0.12986 0.69028 0.1412 0.72812 0.14236 C 0.76597 0.14352 0.80955 0.14074 0.85312 0.1382 " pathEditMode="relative" ptsTypes="aaaaaaaaaA">
                                      <p:cBhvr>
                                        <p:cTn id="23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507 C -0.00885 0.06898 -0.0125 0.08773 -0.00729 0.10093 C -0.00208 0.11435 0.01007 0.12639 0.02621 0.13056 C 0.04219 0.13449 0.05469 0.12477 0.08906 0.12477 C 0.12344 0.12477 0.19844 0.1257 0.23264 0.13056 C 0.26667 0.13519 0.29062 0.16806 0.29444 0.15278 C 0.29826 0.1375 0.19931 0.05671 0.25521 0.03866 C 0.31111 0.0206 0.55069 0.02685 0.63021 0.04421 C 0.70972 0.06158 0.69462 0.12732 0.73264 0.14306 C 0.77066 0.1588 0.81458 0.14144 0.85851 0.13889 " pathEditMode="relative" rAng="0" ptsTypes="aaaaaaaaaa">
                                      <p:cBhvr>
                                        <p:cTn id="41" dur="30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5093 C -0.00504 0.08773 -0.00781 0.12477 0.03542 0.14167 C 0.07865 0.15857 0.22917 0.16921 0.25764 0.15278 C 0.28611 0.13634 0.20399 0.06366 0.20625 0.04352 C 0.20851 0.02338 0.27517 -0.00116 0.27153 0.03241 C 0.26788 0.06597 0.18542 0.20949 0.18403 0.24537 C 0.18264 0.28125 0.24861 0.24653 0.26319 0.24722 C 0.27778 0.24792 0.27014 0.24884 0.27153 0.24908 " pathEditMode="relative" rAng="0" ptsTypes="aaaaaaaA">
                                      <p:cBhvr>
                                        <p:cTn id="57" dur="20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53 0.24907 C 0.40469 0.25694 0.53802 0.26481 0.61319 0.24722 C 0.68837 0.22963 0.68177 0.16296 0.72292 0.14352 C 0.76406 0.12407 0.83472 0.1324 0.86042 0.13055 C 0.88611 0.1287 0.8816 0.13055 0.87708 0.1324 " pathEditMode="relative" rAng="0" ptsTypes="aaaaA">
                                      <p:cBhvr>
                                        <p:cTn id="61" dur="20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-5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Dove sono gli Endpoints?</a:t>
            </a:r>
            <a:endParaRPr lang="it-IT" dirty="0"/>
          </a:p>
        </p:txBody>
      </p:sp>
      <p:pic>
        <p:nvPicPr>
          <p:cNvPr id="774147" name="Picture 3" descr="Netwerkgrafik_illustrator_ne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" y="2060575"/>
            <a:ext cx="6973888" cy="4438650"/>
          </a:xfrm>
          <a:prstGeom prst="rect">
            <a:avLst/>
          </a:prstGeom>
          <a:noFill/>
        </p:spPr>
      </p:pic>
      <p:sp>
        <p:nvSpPr>
          <p:cNvPr id="774148" name="Oval 4"/>
          <p:cNvSpPr>
            <a:spLocks noChangeArrowheads="1"/>
          </p:cNvSpPr>
          <p:nvPr/>
        </p:nvSpPr>
        <p:spPr bwMode="auto">
          <a:xfrm rot="1797487">
            <a:off x="1047750" y="4994275"/>
            <a:ext cx="3170238" cy="1439863"/>
          </a:xfrm>
          <a:prstGeom prst="ellipse">
            <a:avLst/>
          </a:prstGeom>
          <a:gradFill rotWithShape="1">
            <a:gsLst>
              <a:gs pos="0">
                <a:schemeClr val="bg2">
                  <a:alpha val="49001"/>
                </a:schemeClr>
              </a:gs>
              <a:gs pos="100000">
                <a:schemeClr val="bg2">
                  <a:gamma/>
                  <a:shade val="46275"/>
                  <a:invGamma/>
                  <a:alpha val="50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49" name="Oval 5"/>
          <p:cNvSpPr>
            <a:spLocks noChangeArrowheads="1"/>
          </p:cNvSpPr>
          <p:nvPr/>
        </p:nvSpPr>
        <p:spPr bwMode="auto">
          <a:xfrm rot="1797487">
            <a:off x="3708400" y="1916113"/>
            <a:ext cx="2592388" cy="1439862"/>
          </a:xfrm>
          <a:prstGeom prst="ellipse">
            <a:avLst/>
          </a:prstGeom>
          <a:gradFill rotWithShape="1">
            <a:gsLst>
              <a:gs pos="0">
                <a:srgbClr val="FF9900">
                  <a:alpha val="49001"/>
                </a:srgbClr>
              </a:gs>
              <a:gs pos="100000">
                <a:srgbClr val="FF9900">
                  <a:gamma/>
                  <a:shade val="46275"/>
                  <a:invGamma/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50" name="Oval 6"/>
          <p:cNvSpPr>
            <a:spLocks noChangeArrowheads="1"/>
          </p:cNvSpPr>
          <p:nvPr/>
        </p:nvSpPr>
        <p:spPr bwMode="auto">
          <a:xfrm rot="1797487">
            <a:off x="6075363" y="5440363"/>
            <a:ext cx="954087" cy="947737"/>
          </a:xfrm>
          <a:prstGeom prst="ellipse">
            <a:avLst/>
          </a:prstGeom>
          <a:gradFill rotWithShape="1">
            <a:gsLst>
              <a:gs pos="0">
                <a:srgbClr val="FF9900">
                  <a:alpha val="49001"/>
                </a:srgbClr>
              </a:gs>
              <a:gs pos="100000">
                <a:srgbClr val="FF9900">
                  <a:gamma/>
                  <a:shade val="46275"/>
                  <a:invGamma/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51" name="Rectangle 7"/>
          <p:cNvSpPr>
            <a:spLocks noChangeArrowheads="1"/>
          </p:cNvSpPr>
          <p:nvPr/>
        </p:nvSpPr>
        <p:spPr bwMode="auto">
          <a:xfrm>
            <a:off x="6300788" y="1773238"/>
            <a:ext cx="1584325" cy="2519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8" grpId="0" animBg="1"/>
      <p:bldP spid="774149" grpId="0" animBg="1"/>
      <p:bldP spid="7741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5 punti chiave</a:t>
            </a:r>
            <a:endParaRPr lang="it-IT" dirty="0"/>
          </a:p>
        </p:txBody>
      </p:sp>
      <p:sp>
        <p:nvSpPr>
          <p:cNvPr id="778243" name="AutoShape 3"/>
          <p:cNvSpPr>
            <a:spLocks noChangeArrowheads="1"/>
          </p:cNvSpPr>
          <p:nvPr/>
        </p:nvSpPr>
        <p:spPr bwMode="auto">
          <a:xfrm>
            <a:off x="3733800" y="1936750"/>
            <a:ext cx="4810125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D3479">
                  <a:alpha val="73000"/>
                </a:srgbClr>
              </a:gs>
              <a:gs pos="100000">
                <a:srgbClr val="1D3479">
                  <a:gamma/>
                  <a:tint val="54510"/>
                  <a:invGamma/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80975" indent="-180975">
              <a:buFontTx/>
              <a:buChar char="•"/>
            </a:pPr>
            <a:r>
              <a:rPr lang="de-AT" sz="1000" b="1" dirty="0" err="1">
                <a:latin typeface="Verdana" pitchFamily="34" charset="0"/>
              </a:rPr>
              <a:t>Ispezione</a:t>
            </a:r>
            <a:r>
              <a:rPr lang="de-AT" sz="1000" b="1" dirty="0">
                <a:latin typeface="Verdana" pitchFamily="34" charset="0"/>
              </a:rPr>
              <a:t> delle </a:t>
            </a:r>
            <a:r>
              <a:rPr lang="de-AT" sz="1000" b="1" dirty="0" err="1">
                <a:latin typeface="Verdana" pitchFamily="34" charset="0"/>
              </a:rPr>
              <a:t>macchine</a:t>
            </a:r>
            <a:r>
              <a:rPr lang="de-AT" sz="1000" b="1" dirty="0">
                <a:latin typeface="Verdana" pitchFamily="34" charset="0"/>
              </a:rPr>
              <a:t> in </a:t>
            </a:r>
            <a:r>
              <a:rPr lang="de-AT" sz="1000" b="1" dirty="0" err="1">
                <a:latin typeface="Verdana" pitchFamily="34" charset="0"/>
              </a:rPr>
              <a:t>accordo</a:t>
            </a:r>
            <a:r>
              <a:rPr lang="de-AT" sz="1000" b="1" dirty="0">
                <a:latin typeface="Verdana" pitchFamily="34" charset="0"/>
              </a:rPr>
              <a:t> </a:t>
            </a:r>
            <a:r>
              <a:rPr lang="de-AT" sz="1000" b="1" dirty="0" err="1">
                <a:latin typeface="Verdana" pitchFamily="34" charset="0"/>
              </a:rPr>
              <a:t>con</a:t>
            </a:r>
            <a:endParaRPr lang="de-AT" sz="1000" b="1" dirty="0">
              <a:latin typeface="Verdana" pitchFamily="34" charset="0"/>
            </a:endParaRPr>
          </a:p>
          <a:p>
            <a:pPr marL="180975" indent="-180975"/>
            <a:r>
              <a:rPr lang="de-AT" sz="1000" b="1" dirty="0">
                <a:latin typeface="Verdana" pitchFamily="34" charset="0"/>
              </a:rPr>
              <a:t>     le </a:t>
            </a:r>
            <a:r>
              <a:rPr lang="de-AT" sz="1000" b="1" dirty="0" err="1">
                <a:latin typeface="Verdana" pitchFamily="34" charset="0"/>
              </a:rPr>
              <a:t>policy</a:t>
            </a:r>
            <a:r>
              <a:rPr lang="de-AT" sz="1000" b="1" dirty="0">
                <a:latin typeface="Verdana" pitchFamily="34" charset="0"/>
              </a:rPr>
              <a:t> di </a:t>
            </a:r>
            <a:r>
              <a:rPr lang="de-AT" sz="1000" b="1" dirty="0" err="1">
                <a:latin typeface="Verdana" pitchFamily="34" charset="0"/>
              </a:rPr>
              <a:t>sicurezza</a:t>
            </a:r>
            <a:r>
              <a:rPr lang="de-AT" sz="1000" b="1" dirty="0">
                <a:latin typeface="Verdana" pitchFamily="34" charset="0"/>
              </a:rPr>
              <a:t> </a:t>
            </a:r>
            <a:r>
              <a:rPr lang="de-AT" sz="1000" b="1" dirty="0" err="1">
                <a:latin typeface="Verdana" pitchFamily="34" charset="0"/>
              </a:rPr>
              <a:t>predefinite</a:t>
            </a:r>
            <a:r>
              <a:rPr lang="de-AT" sz="1000" b="1" dirty="0">
                <a:latin typeface="Verdana" pitchFamily="34" charset="0"/>
              </a:rPr>
              <a:t> </a:t>
            </a:r>
          </a:p>
          <a:p>
            <a:pPr marL="180975" indent="-180975"/>
            <a:r>
              <a:rPr lang="de-AT" sz="1000" b="1" dirty="0">
                <a:latin typeface="Verdana" pitchFamily="34" charset="0"/>
              </a:rPr>
              <a:t>	</a:t>
            </a:r>
          </a:p>
          <a:p>
            <a:pPr marL="180975" indent="-180975">
              <a:buFontTx/>
              <a:buChar char="•"/>
            </a:pPr>
            <a:r>
              <a:rPr lang="de-AT" sz="1000" b="1" dirty="0" err="1">
                <a:latin typeface="Verdana" pitchFamily="34" charset="0"/>
              </a:rPr>
              <a:t>Gli</a:t>
            </a:r>
            <a:r>
              <a:rPr lang="de-AT" sz="1000" b="1" dirty="0">
                <a:latin typeface="Verdana" pitchFamily="34" charset="0"/>
              </a:rPr>
              <a:t> Endpoints </a:t>
            </a:r>
            <a:r>
              <a:rPr lang="de-AT" sz="1000" b="1" dirty="0" err="1">
                <a:latin typeface="Verdana" pitchFamily="34" charset="0"/>
              </a:rPr>
              <a:t>che</a:t>
            </a:r>
            <a:r>
              <a:rPr lang="de-AT" sz="1000" b="1" dirty="0">
                <a:latin typeface="Verdana" pitchFamily="34" charset="0"/>
              </a:rPr>
              <a:t> </a:t>
            </a:r>
            <a:r>
              <a:rPr lang="de-AT" sz="1000" b="1" dirty="0" err="1">
                <a:latin typeface="Verdana" pitchFamily="34" charset="0"/>
              </a:rPr>
              <a:t>soddisfano</a:t>
            </a:r>
            <a:r>
              <a:rPr lang="de-AT" sz="1000" b="1" dirty="0">
                <a:latin typeface="Verdana" pitchFamily="34" charset="0"/>
              </a:rPr>
              <a:t> le </a:t>
            </a:r>
            <a:r>
              <a:rPr lang="de-AT" sz="1000" b="1" dirty="0" err="1">
                <a:latin typeface="Verdana" pitchFamily="34" charset="0"/>
              </a:rPr>
              <a:t>condizioni</a:t>
            </a:r>
            <a:r>
              <a:rPr lang="de-AT" sz="1000" b="1" dirty="0">
                <a:latin typeface="Verdana" pitchFamily="34" charset="0"/>
              </a:rPr>
              <a:t> </a:t>
            </a:r>
            <a:r>
              <a:rPr lang="de-AT" sz="1000" b="1" dirty="0" err="1">
                <a:latin typeface="Verdana" pitchFamily="34" charset="0"/>
              </a:rPr>
              <a:t>potranno</a:t>
            </a:r>
            <a:r>
              <a:rPr lang="de-AT" sz="1000" b="1" dirty="0">
                <a:latin typeface="Verdana" pitchFamily="34" charset="0"/>
              </a:rPr>
              <a:t> </a:t>
            </a:r>
            <a:r>
              <a:rPr lang="de-AT" sz="1000" b="1" dirty="0" err="1">
                <a:latin typeface="Verdana" pitchFamily="34" charset="0"/>
              </a:rPr>
              <a:t>accedere</a:t>
            </a:r>
            <a:endParaRPr lang="de-AT" sz="1000" b="1" dirty="0">
              <a:latin typeface="Verdana" pitchFamily="34" charset="0"/>
            </a:endParaRPr>
          </a:p>
          <a:p>
            <a:pPr marL="180975" indent="-180975"/>
            <a:r>
              <a:rPr lang="de-AT" sz="1000" b="1" dirty="0">
                <a:latin typeface="Verdana" pitchFamily="34" charset="0"/>
              </a:rPr>
              <a:t>    Alla </a:t>
            </a:r>
            <a:r>
              <a:rPr lang="de-AT" sz="1000" b="1" dirty="0" err="1">
                <a:latin typeface="Verdana" pitchFamily="34" charset="0"/>
              </a:rPr>
              <a:t>rete</a:t>
            </a:r>
            <a:r>
              <a:rPr lang="de-AT" sz="1000" b="1" dirty="0">
                <a:latin typeface="Verdana" pitchFamily="34" charset="0"/>
              </a:rPr>
              <a:t> </a:t>
            </a:r>
            <a:r>
              <a:rPr lang="de-AT" sz="1000" b="1" dirty="0" err="1">
                <a:latin typeface="Verdana" pitchFamily="34" charset="0"/>
              </a:rPr>
              <a:t>con</a:t>
            </a:r>
            <a:r>
              <a:rPr lang="de-AT" sz="1000" b="1" dirty="0">
                <a:latin typeface="Verdana" pitchFamily="34" charset="0"/>
              </a:rPr>
              <a:t> </a:t>
            </a:r>
            <a:r>
              <a:rPr lang="de-AT" sz="1000" b="1" dirty="0" err="1">
                <a:latin typeface="Verdana" pitchFamily="34" charset="0"/>
              </a:rPr>
              <a:t>lo</a:t>
            </a:r>
            <a:r>
              <a:rPr lang="de-AT" sz="1000" b="1" dirty="0">
                <a:latin typeface="Verdana" pitchFamily="34" charset="0"/>
              </a:rPr>
              <a:t> </a:t>
            </a:r>
            <a:r>
              <a:rPr lang="de-AT" sz="1000" b="1" dirty="0" err="1">
                <a:latin typeface="Verdana" pitchFamily="34" charset="0"/>
              </a:rPr>
              <a:t>status</a:t>
            </a:r>
            <a:r>
              <a:rPr lang="de-AT" sz="1000" b="1" dirty="0">
                <a:latin typeface="Verdana" pitchFamily="34" charset="0"/>
              </a:rPr>
              <a:t> di „</a:t>
            </a:r>
            <a:r>
              <a:rPr lang="de-AT" sz="1000" b="1" dirty="0" err="1">
                <a:latin typeface="Verdana" pitchFamily="34" charset="0"/>
              </a:rPr>
              <a:t>healthy</a:t>
            </a:r>
            <a:r>
              <a:rPr lang="de-AT" sz="1000" b="1" dirty="0">
                <a:latin typeface="Verdana" pitchFamily="34" charset="0"/>
              </a:rPr>
              <a:t>“</a:t>
            </a:r>
            <a:endParaRPr lang="en-US" sz="1000" b="1" dirty="0">
              <a:latin typeface="Verdana" pitchFamily="34" charset="0"/>
            </a:endParaRPr>
          </a:p>
        </p:txBody>
      </p:sp>
      <p:sp>
        <p:nvSpPr>
          <p:cNvPr id="778244" name="AutoShape 4"/>
          <p:cNvSpPr>
            <a:spLocks noChangeArrowheads="1"/>
          </p:cNvSpPr>
          <p:nvPr/>
        </p:nvSpPr>
        <p:spPr bwMode="auto">
          <a:xfrm>
            <a:off x="412750" y="2801938"/>
            <a:ext cx="3314700" cy="806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D3479">
                  <a:alpha val="73000"/>
                </a:srgbClr>
              </a:gs>
              <a:gs pos="100000">
                <a:srgbClr val="2645C8"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AT" sz="2000">
                <a:solidFill>
                  <a:schemeClr val="bg1"/>
                </a:solidFill>
                <a:latin typeface="Verdana" pitchFamily="34" charset="0"/>
              </a:rPr>
              <a:t>Enforcement delle Policy</a:t>
            </a:r>
            <a:endParaRPr lang="en-US" sz="2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78245" name="AutoShape 5"/>
          <p:cNvSpPr>
            <a:spLocks noChangeArrowheads="1"/>
          </p:cNvSpPr>
          <p:nvPr/>
        </p:nvSpPr>
        <p:spPr bwMode="auto">
          <a:xfrm>
            <a:off x="412750" y="3698875"/>
            <a:ext cx="3314700" cy="806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D3479">
                  <a:alpha val="73000"/>
                </a:srgbClr>
              </a:gs>
              <a:gs pos="100000">
                <a:srgbClr val="2645C8"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AT" sz="2000">
                <a:solidFill>
                  <a:schemeClr val="bg1"/>
                </a:solidFill>
                <a:latin typeface="Verdana" pitchFamily="34" charset="0"/>
              </a:rPr>
              <a:t>Quarantine e </a:t>
            </a:r>
          </a:p>
          <a:p>
            <a:pPr algn="ctr"/>
            <a:r>
              <a:rPr lang="de-AT" sz="2000">
                <a:solidFill>
                  <a:schemeClr val="bg1"/>
                </a:solidFill>
                <a:latin typeface="Verdana" pitchFamily="34" charset="0"/>
              </a:rPr>
              <a:t>Remediation</a:t>
            </a:r>
          </a:p>
        </p:txBody>
      </p:sp>
      <p:sp>
        <p:nvSpPr>
          <p:cNvPr id="778246" name="AutoShape 6"/>
          <p:cNvSpPr>
            <a:spLocks noChangeArrowheads="1"/>
          </p:cNvSpPr>
          <p:nvPr/>
        </p:nvSpPr>
        <p:spPr bwMode="auto">
          <a:xfrm>
            <a:off x="412750" y="4595813"/>
            <a:ext cx="3314700" cy="806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D3479">
                  <a:alpha val="73000"/>
                </a:srgbClr>
              </a:gs>
              <a:gs pos="100000">
                <a:srgbClr val="2645C8"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AT" sz="2000">
                <a:solidFill>
                  <a:schemeClr val="bg1"/>
                </a:solidFill>
                <a:latin typeface="Verdana" pitchFamily="34" charset="0"/>
              </a:rPr>
              <a:t>Configurazione e </a:t>
            </a:r>
          </a:p>
          <a:p>
            <a:pPr algn="ctr"/>
            <a:r>
              <a:rPr lang="de-AT" sz="2000">
                <a:solidFill>
                  <a:schemeClr val="bg1"/>
                </a:solidFill>
                <a:latin typeface="Verdana" pitchFamily="34" charset="0"/>
              </a:rPr>
              <a:t>Management</a:t>
            </a:r>
            <a:endParaRPr lang="en-US" sz="2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78247" name="AutoShape 7"/>
          <p:cNvSpPr>
            <a:spLocks noChangeArrowheads="1"/>
          </p:cNvSpPr>
          <p:nvPr/>
        </p:nvSpPr>
        <p:spPr bwMode="auto">
          <a:xfrm>
            <a:off x="412750" y="5492750"/>
            <a:ext cx="3314700" cy="806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D3479">
                  <a:alpha val="73000"/>
                </a:srgbClr>
              </a:gs>
              <a:gs pos="100000">
                <a:srgbClr val="2645C8"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AT" sz="2000">
                <a:solidFill>
                  <a:schemeClr val="bg1"/>
                </a:solidFill>
                <a:latin typeface="Verdana" pitchFamily="34" charset="0"/>
              </a:rPr>
              <a:t>Realtime</a:t>
            </a:r>
          </a:p>
          <a:p>
            <a:pPr algn="ctr"/>
            <a:r>
              <a:rPr lang="de-AT" sz="2000">
                <a:solidFill>
                  <a:schemeClr val="bg1"/>
                </a:solidFill>
                <a:latin typeface="Verdana" pitchFamily="34" charset="0"/>
              </a:rPr>
              <a:t>Analysis</a:t>
            </a:r>
            <a:endParaRPr lang="en-US" sz="2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78248" name="AutoShape 8"/>
          <p:cNvSpPr>
            <a:spLocks noChangeArrowheads="1"/>
          </p:cNvSpPr>
          <p:nvPr/>
        </p:nvSpPr>
        <p:spPr bwMode="auto">
          <a:xfrm>
            <a:off x="412750" y="1905000"/>
            <a:ext cx="3314700" cy="806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D3479">
                  <a:alpha val="73000"/>
                </a:srgbClr>
              </a:gs>
              <a:gs pos="100000">
                <a:srgbClr val="2645C8"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AT" sz="2000">
                <a:solidFill>
                  <a:schemeClr val="bg1"/>
                </a:solidFill>
                <a:latin typeface="Verdana" pitchFamily="34" charset="0"/>
              </a:rPr>
              <a:t>Identificazione</a:t>
            </a:r>
          </a:p>
          <a:p>
            <a:pPr algn="ctr"/>
            <a:r>
              <a:rPr lang="de-AT" sz="2000">
                <a:solidFill>
                  <a:schemeClr val="bg1"/>
                </a:solidFill>
                <a:latin typeface="Verdana" pitchFamily="34" charset="0"/>
              </a:rPr>
              <a:t>di Device e Users</a:t>
            </a:r>
            <a:endParaRPr lang="en-US" sz="2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78249" name="AutoShape 9"/>
          <p:cNvSpPr>
            <a:spLocks noChangeArrowheads="1"/>
          </p:cNvSpPr>
          <p:nvPr/>
        </p:nvSpPr>
        <p:spPr bwMode="auto">
          <a:xfrm>
            <a:off x="3733800" y="2847975"/>
            <a:ext cx="4810125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D3479">
                  <a:alpha val="73000"/>
                </a:srgbClr>
              </a:gs>
              <a:gs pos="100000">
                <a:srgbClr val="1D3479">
                  <a:gamma/>
                  <a:tint val="54510"/>
                  <a:invGamma/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80975" indent="-180975">
              <a:buFontTx/>
              <a:buChar char="•"/>
            </a:pPr>
            <a:r>
              <a:rPr lang="de-AT" sz="1000" b="1" dirty="0" err="1">
                <a:latin typeface="Verdana" pitchFamily="34" charset="0"/>
              </a:rPr>
              <a:t>L´accesso</a:t>
            </a:r>
            <a:r>
              <a:rPr lang="de-AT" sz="1000" b="1" dirty="0">
                <a:latin typeface="Verdana" pitchFamily="34" charset="0"/>
              </a:rPr>
              <a:t> alla </a:t>
            </a:r>
            <a:r>
              <a:rPr lang="de-AT" sz="1000" b="1" dirty="0" err="1">
                <a:latin typeface="Verdana" pitchFamily="34" charset="0"/>
              </a:rPr>
              <a:t>rete</a:t>
            </a:r>
            <a:r>
              <a:rPr lang="de-AT" sz="1000" b="1" dirty="0">
                <a:latin typeface="Verdana" pitchFamily="34" charset="0"/>
              </a:rPr>
              <a:t> </a:t>
            </a:r>
            <a:r>
              <a:rPr lang="de-AT" sz="1000" b="1" dirty="0" err="1">
                <a:latin typeface="Verdana" pitchFamily="34" charset="0"/>
              </a:rPr>
              <a:t>sará</a:t>
            </a:r>
            <a:r>
              <a:rPr lang="de-AT" sz="1000" b="1" dirty="0">
                <a:latin typeface="Verdana" pitchFamily="34" charset="0"/>
              </a:rPr>
              <a:t> </a:t>
            </a:r>
            <a:r>
              <a:rPr lang="de-AT" sz="1000" b="1" dirty="0" err="1">
                <a:latin typeface="Verdana" pitchFamily="34" charset="0"/>
              </a:rPr>
              <a:t>possibile</a:t>
            </a:r>
            <a:r>
              <a:rPr lang="de-AT" sz="1000" b="1" dirty="0">
                <a:latin typeface="Verdana" pitchFamily="34" charset="0"/>
              </a:rPr>
              <a:t> solo </a:t>
            </a:r>
            <a:r>
              <a:rPr lang="de-AT" sz="1000" b="1" dirty="0" err="1">
                <a:latin typeface="Verdana" pitchFamily="34" charset="0"/>
              </a:rPr>
              <a:t>dopo</a:t>
            </a:r>
            <a:r>
              <a:rPr lang="de-AT" sz="1000" b="1" dirty="0">
                <a:latin typeface="Verdana" pitchFamily="34" charset="0"/>
              </a:rPr>
              <a:t> </a:t>
            </a:r>
            <a:r>
              <a:rPr lang="de-AT" sz="1000" b="1" dirty="0" err="1">
                <a:latin typeface="Verdana" pitchFamily="34" charset="0"/>
              </a:rPr>
              <a:t>l´enforcement</a:t>
            </a:r>
            <a:endParaRPr lang="en-US" sz="1000" b="1" dirty="0">
              <a:latin typeface="Verdana" pitchFamily="34" charset="0"/>
            </a:endParaRPr>
          </a:p>
        </p:txBody>
      </p:sp>
      <p:sp>
        <p:nvSpPr>
          <p:cNvPr id="778250" name="AutoShape 10"/>
          <p:cNvSpPr>
            <a:spLocks noChangeArrowheads="1"/>
          </p:cNvSpPr>
          <p:nvPr/>
        </p:nvSpPr>
        <p:spPr bwMode="auto">
          <a:xfrm>
            <a:off x="3733800" y="3740150"/>
            <a:ext cx="4810125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D3479">
                  <a:alpha val="73000"/>
                </a:srgbClr>
              </a:gs>
              <a:gs pos="100000">
                <a:srgbClr val="1D3479">
                  <a:gamma/>
                  <a:tint val="54510"/>
                  <a:invGamma/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80975" indent="-180975">
              <a:buFontTx/>
              <a:buChar char="•"/>
            </a:pPr>
            <a:r>
              <a:rPr lang="de-AT" sz="1000" b="1">
                <a:latin typeface="Verdana" pitchFamily="34" charset="0"/>
              </a:rPr>
              <a:t>Update attraverso il remediation-server“</a:t>
            </a:r>
          </a:p>
          <a:p>
            <a:pPr marL="180975" indent="-180975">
              <a:buFontTx/>
              <a:buChar char="•"/>
            </a:pPr>
            <a:r>
              <a:rPr lang="de-AT" sz="1000" b="1">
                <a:latin typeface="Verdana" pitchFamily="34" charset="0"/>
              </a:rPr>
              <a:t>In maniera automatica e/o manuale</a:t>
            </a:r>
            <a:endParaRPr lang="en-US" sz="1000" b="1">
              <a:latin typeface="Verdana" pitchFamily="34" charset="0"/>
            </a:endParaRPr>
          </a:p>
        </p:txBody>
      </p:sp>
      <p:sp>
        <p:nvSpPr>
          <p:cNvPr id="778251" name="AutoShape 11"/>
          <p:cNvSpPr>
            <a:spLocks noChangeArrowheads="1"/>
          </p:cNvSpPr>
          <p:nvPr/>
        </p:nvSpPr>
        <p:spPr bwMode="auto">
          <a:xfrm>
            <a:off x="3733800" y="4641850"/>
            <a:ext cx="4810125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D3479">
                  <a:alpha val="73000"/>
                </a:srgbClr>
              </a:gs>
              <a:gs pos="100000">
                <a:srgbClr val="1D3479">
                  <a:gamma/>
                  <a:tint val="54510"/>
                  <a:invGamma/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80975" indent="-180975">
              <a:buFontTx/>
              <a:buChar char="•"/>
            </a:pPr>
            <a:r>
              <a:rPr lang="de-AT" sz="1000" b="1">
                <a:latin typeface="Verdana" pitchFamily="34" charset="0"/>
              </a:rPr>
              <a:t>La configurazione, il management e l´enforcement delle policy</a:t>
            </a:r>
          </a:p>
          <a:p>
            <a:pPr marL="180975" indent="-180975"/>
            <a:r>
              <a:rPr lang="de-AT" sz="1000" b="1">
                <a:latin typeface="Verdana" pitchFamily="34" charset="0"/>
              </a:rPr>
              <a:t>    avviene attraverso  ls GUI phion e phion Management Center</a:t>
            </a:r>
            <a:endParaRPr lang="en-US" sz="1000" b="1">
              <a:latin typeface="Verdana" pitchFamily="34" charset="0"/>
            </a:endParaRPr>
          </a:p>
        </p:txBody>
      </p:sp>
      <p:sp>
        <p:nvSpPr>
          <p:cNvPr id="778252" name="AutoShape 12"/>
          <p:cNvSpPr>
            <a:spLocks noChangeArrowheads="1"/>
          </p:cNvSpPr>
          <p:nvPr/>
        </p:nvSpPr>
        <p:spPr bwMode="auto">
          <a:xfrm>
            <a:off x="3733800" y="5534025"/>
            <a:ext cx="4810125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D3479">
                  <a:alpha val="73000"/>
                </a:srgbClr>
              </a:gs>
              <a:gs pos="100000">
                <a:srgbClr val="1D3479">
                  <a:gamma/>
                  <a:tint val="54510"/>
                  <a:invGamma/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80975" indent="-180975">
              <a:buFontTx/>
              <a:buChar char="•"/>
            </a:pPr>
            <a:r>
              <a:rPr lang="de-AT" sz="1000" b="1">
                <a:latin typeface="Verdana" pitchFamily="34" charset="0"/>
              </a:rPr>
              <a:t>Live Monitoring e Status Monitoring di tutti gli endpoint</a:t>
            </a:r>
            <a:endParaRPr lang="en-US" sz="10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7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7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7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782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3" grpId="0" animBg="1"/>
      <p:bldP spid="778249" grpId="0" animBg="1"/>
      <p:bldP spid="778250" grpId="0" animBg="1"/>
      <p:bldP spid="778251" grpId="0" animBg="1"/>
      <p:bldP spid="7782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Walk Through</a:t>
            </a:r>
            <a:endParaRPr lang="it-IT" dirty="0"/>
          </a:p>
        </p:txBody>
      </p:sp>
      <p:sp>
        <p:nvSpPr>
          <p:cNvPr id="779267" name="Line 3"/>
          <p:cNvSpPr>
            <a:spLocks noChangeShapeType="1"/>
          </p:cNvSpPr>
          <p:nvPr/>
        </p:nvSpPr>
        <p:spPr bwMode="auto">
          <a:xfrm flipH="1">
            <a:off x="4929188" y="2852738"/>
            <a:ext cx="2736850" cy="1368425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 dirty="0"/>
          </a:p>
        </p:txBody>
      </p:sp>
      <p:sp>
        <p:nvSpPr>
          <p:cNvPr id="779268" name="Line 4"/>
          <p:cNvSpPr>
            <a:spLocks noChangeShapeType="1"/>
          </p:cNvSpPr>
          <p:nvPr/>
        </p:nvSpPr>
        <p:spPr bwMode="auto">
          <a:xfrm flipH="1" flipV="1">
            <a:off x="1546225" y="4437063"/>
            <a:ext cx="6264275" cy="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 dirty="0"/>
          </a:p>
        </p:txBody>
      </p:sp>
      <p:graphicFrame>
        <p:nvGraphicFramePr>
          <p:cNvPr id="779269" name="Object 5"/>
          <p:cNvGraphicFramePr>
            <a:graphicFrameLocks noChangeAspect="1"/>
          </p:cNvGraphicFramePr>
          <p:nvPr/>
        </p:nvGraphicFramePr>
        <p:xfrm>
          <a:off x="4211638" y="2493963"/>
          <a:ext cx="935037" cy="1017587"/>
        </p:xfrm>
        <a:graphic>
          <a:graphicData uri="http://schemas.openxmlformats.org/presentationml/2006/ole">
            <p:oleObj spid="_x0000_s2050" name="Visio" r:id="rId4" imgW="935431" imgH="1017727" progId="Visio.Drawing.11">
              <p:embed/>
            </p:oleObj>
          </a:graphicData>
        </a:graphic>
      </p:graphicFrame>
      <p:sp>
        <p:nvSpPr>
          <p:cNvPr id="779270" name="Text Box 6"/>
          <p:cNvSpPr txBox="1">
            <a:spLocks noChangeArrowheads="1"/>
          </p:cNvSpPr>
          <p:nvPr/>
        </p:nvSpPr>
        <p:spPr bwMode="auto">
          <a:xfrm>
            <a:off x="2120900" y="4581525"/>
            <a:ext cx="17589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eaLnBrk="0" hangingPunct="0"/>
            <a:r>
              <a:rPr lang="en-US" sz="1600" dirty="0"/>
              <a:t>Richiesta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Accesso</a:t>
            </a:r>
            <a:r>
              <a:rPr lang="en-US" sz="1600" dirty="0"/>
              <a:t> con </a:t>
            </a:r>
            <a:r>
              <a:rPr lang="en-US" sz="1600" dirty="0" err="1"/>
              <a:t>il</a:t>
            </a:r>
            <a:r>
              <a:rPr lang="en-US" sz="1600" dirty="0"/>
              <a:t> </a:t>
            </a:r>
            <a:r>
              <a:rPr lang="en-US" sz="1600" dirty="0" err="1"/>
              <a:t>nuovo</a:t>
            </a:r>
            <a:r>
              <a:rPr lang="en-US" sz="1600" dirty="0"/>
              <a:t> Status “</a:t>
            </a:r>
            <a:r>
              <a:rPr lang="en-US" sz="1600" dirty="0" err="1"/>
              <a:t>healty</a:t>
            </a:r>
            <a:r>
              <a:rPr lang="en-US" sz="1600" dirty="0"/>
              <a:t>”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1038" y="3644900"/>
            <a:ext cx="1041400" cy="1120775"/>
            <a:chOff x="385" y="2205"/>
            <a:chExt cx="656" cy="706"/>
          </a:xfrm>
        </p:grpSpPr>
        <p:graphicFrame>
          <p:nvGraphicFramePr>
            <p:cNvPr id="779272" name="Object 8"/>
            <p:cNvGraphicFramePr>
              <a:graphicFrameLocks noChangeAspect="1"/>
            </p:cNvGraphicFramePr>
            <p:nvPr/>
          </p:nvGraphicFramePr>
          <p:xfrm>
            <a:off x="385" y="2387"/>
            <a:ext cx="656" cy="524"/>
          </p:xfrm>
          <a:graphic>
            <a:graphicData uri="http://schemas.openxmlformats.org/presentationml/2006/ole">
              <p:oleObj spid="_x0000_s2053" name="Visio" r:id="rId5" imgW="1040892" imgH="831494" progId="Visio.Drawing.11">
                <p:embed/>
              </p:oleObj>
            </a:graphicData>
          </a:graphic>
        </p:graphicFrame>
        <p:sp>
          <p:nvSpPr>
            <p:cNvPr id="779273" name="Rectangle 9"/>
            <p:cNvSpPr>
              <a:spLocks noChangeArrowheads="1"/>
            </p:cNvSpPr>
            <p:nvPr/>
          </p:nvSpPr>
          <p:spPr bwMode="auto">
            <a:xfrm>
              <a:off x="476" y="2205"/>
              <a:ext cx="49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/>
                <a:t>Client</a:t>
              </a:r>
            </a:p>
          </p:txBody>
        </p:sp>
      </p:grpSp>
      <p:sp>
        <p:nvSpPr>
          <p:cNvPr id="779274" name="Rectangle 10"/>
          <p:cNvSpPr>
            <a:spLocks noChangeArrowheads="1"/>
          </p:cNvSpPr>
          <p:nvPr/>
        </p:nvSpPr>
        <p:spPr bwMode="auto">
          <a:xfrm>
            <a:off x="4064000" y="2060575"/>
            <a:ext cx="12255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Remediation </a:t>
            </a:r>
          </a:p>
          <a:p>
            <a:pPr algn="ctr"/>
            <a:r>
              <a:rPr lang="en-US" sz="1600"/>
              <a:t>Servers </a:t>
            </a:r>
          </a:p>
        </p:txBody>
      </p:sp>
      <p:sp>
        <p:nvSpPr>
          <p:cNvPr id="779275" name="Line 11"/>
          <p:cNvSpPr>
            <a:spLocks noChangeShapeType="1"/>
          </p:cNvSpPr>
          <p:nvPr/>
        </p:nvSpPr>
        <p:spPr bwMode="auto">
          <a:xfrm flipV="1">
            <a:off x="1905000" y="4294188"/>
            <a:ext cx="5761038" cy="55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anchor="ctr"/>
          <a:lstStyle/>
          <a:p>
            <a:endParaRPr lang="it-IT"/>
          </a:p>
        </p:txBody>
      </p:sp>
      <p:sp>
        <p:nvSpPr>
          <p:cNvPr id="779276" name="Line 12"/>
          <p:cNvSpPr>
            <a:spLocks noChangeShapeType="1"/>
          </p:cNvSpPr>
          <p:nvPr/>
        </p:nvSpPr>
        <p:spPr bwMode="auto">
          <a:xfrm flipH="1" flipV="1">
            <a:off x="1905000" y="4508500"/>
            <a:ext cx="5689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anchor="ctr"/>
          <a:lstStyle/>
          <a:p>
            <a:endParaRPr lang="it-IT"/>
          </a:p>
        </p:txBody>
      </p:sp>
      <p:sp>
        <p:nvSpPr>
          <p:cNvPr id="779277" name="Text Box 13"/>
          <p:cNvSpPr txBox="1">
            <a:spLocks noChangeArrowheads="1"/>
          </p:cNvSpPr>
          <p:nvPr/>
        </p:nvSpPr>
        <p:spPr bwMode="auto">
          <a:xfrm>
            <a:off x="249238" y="4797425"/>
            <a:ext cx="1908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eaLnBrk="0" hangingPunct="0"/>
            <a:r>
              <a:rPr lang="de-AT" sz="1600"/>
              <a:t>System-Startup:</a:t>
            </a:r>
          </a:p>
          <a:p>
            <a:pPr eaLnBrk="0" hangingPunct="0"/>
            <a:r>
              <a:rPr lang="de-AT" sz="1600"/>
              <a:t>Ecco il mio attuale stato</a:t>
            </a:r>
            <a:endParaRPr lang="en-US" sz="1600"/>
          </a:p>
        </p:txBody>
      </p:sp>
      <p:sp>
        <p:nvSpPr>
          <p:cNvPr id="779278" name="Text Box 14"/>
          <p:cNvSpPr txBox="1">
            <a:spLocks noChangeArrowheads="1"/>
          </p:cNvSpPr>
          <p:nvPr/>
        </p:nvSpPr>
        <p:spPr bwMode="auto">
          <a:xfrm>
            <a:off x="214282" y="4857760"/>
            <a:ext cx="2928958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 eaLnBrk="0" hangingPunct="0"/>
            <a:r>
              <a:rPr lang="en-US" sz="1600" dirty="0"/>
              <a:t>Il client </a:t>
            </a:r>
            <a:r>
              <a:rPr lang="en-US" sz="1600" dirty="0" err="1"/>
              <a:t>avrá</a:t>
            </a:r>
            <a:r>
              <a:rPr lang="en-US" sz="1600" dirty="0"/>
              <a:t> un </a:t>
            </a:r>
            <a:r>
              <a:rPr lang="en-US" sz="1600" dirty="0" err="1"/>
              <a:t>accesso</a:t>
            </a:r>
            <a:r>
              <a:rPr lang="en-US" sz="1600" dirty="0"/>
              <a:t> </a:t>
            </a:r>
            <a:r>
              <a:rPr lang="en-US" sz="1600" dirty="0" err="1"/>
              <a:t>ristretto</a:t>
            </a:r>
            <a:r>
              <a:rPr lang="en-US" sz="1600" dirty="0"/>
              <a:t> </a:t>
            </a:r>
            <a:r>
              <a:rPr lang="en-US" sz="1600" dirty="0" err="1"/>
              <a:t>fino</a:t>
            </a:r>
            <a:r>
              <a:rPr lang="en-US" sz="1600" dirty="0"/>
              <a:t> al </a:t>
            </a:r>
            <a:r>
              <a:rPr lang="en-US" sz="1600" dirty="0" err="1" smtClean="0"/>
              <a:t>raggiungimento</a:t>
            </a:r>
            <a:r>
              <a:rPr lang="en-US" sz="1600" dirty="0" smtClean="0"/>
              <a:t> </a:t>
            </a:r>
            <a:r>
              <a:rPr lang="en-US" sz="1600" dirty="0" err="1"/>
              <a:t>dello</a:t>
            </a:r>
            <a:r>
              <a:rPr lang="en-US" sz="1600" dirty="0"/>
              <a:t> status “</a:t>
            </a:r>
            <a:r>
              <a:rPr lang="en-US" sz="1600" dirty="0" err="1"/>
              <a:t>healty</a:t>
            </a:r>
            <a:r>
              <a:rPr lang="en-US" sz="1600" dirty="0"/>
              <a:t>”</a:t>
            </a:r>
          </a:p>
        </p:txBody>
      </p:sp>
      <p:sp>
        <p:nvSpPr>
          <p:cNvPr id="779279" name="Text Box 15"/>
          <p:cNvSpPr txBox="1">
            <a:spLocks noChangeArrowheads="1"/>
          </p:cNvSpPr>
          <p:nvPr/>
        </p:nvSpPr>
        <p:spPr bwMode="auto">
          <a:xfrm>
            <a:off x="1500166" y="2857496"/>
            <a:ext cx="1643074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 eaLnBrk="0" hangingPunct="0"/>
            <a:r>
              <a:rPr lang="en-US" sz="1600" dirty="0" err="1"/>
              <a:t>Posso</a:t>
            </a:r>
            <a:r>
              <a:rPr lang="en-US" sz="1600" dirty="0"/>
              <a:t> </a:t>
            </a:r>
            <a:r>
              <a:rPr lang="en-US" sz="1600" dirty="0" err="1"/>
              <a:t>avere</a:t>
            </a:r>
            <a:r>
              <a:rPr lang="en-US" sz="1600" dirty="0"/>
              <a:t> </a:t>
            </a:r>
            <a:r>
              <a:rPr lang="en-US" sz="1600" dirty="0" err="1"/>
              <a:t>gli</a:t>
            </a:r>
            <a:r>
              <a:rPr lang="en-US" sz="1600" dirty="0"/>
              <a:t> aggiornamenti?</a:t>
            </a:r>
          </a:p>
        </p:txBody>
      </p:sp>
      <p:sp>
        <p:nvSpPr>
          <p:cNvPr id="779280" name="Text Box 16"/>
          <p:cNvSpPr txBox="1">
            <a:spLocks noChangeArrowheads="1"/>
          </p:cNvSpPr>
          <p:nvPr/>
        </p:nvSpPr>
        <p:spPr bwMode="auto">
          <a:xfrm>
            <a:off x="1833563" y="2997200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eaLnBrk="0" hangingPunct="0"/>
            <a:r>
              <a:rPr lang="en-US" sz="1600"/>
              <a:t>Eccoli!</a:t>
            </a:r>
          </a:p>
        </p:txBody>
      </p:sp>
      <p:sp>
        <p:nvSpPr>
          <p:cNvPr id="779281" name="Text Box 17"/>
          <p:cNvSpPr txBox="1">
            <a:spLocks noChangeArrowheads="1"/>
          </p:cNvSpPr>
          <p:nvPr/>
        </p:nvSpPr>
        <p:spPr bwMode="auto">
          <a:xfrm>
            <a:off x="5643570" y="4929198"/>
            <a:ext cx="3500430" cy="107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 eaLnBrk="0" hangingPunct="0"/>
            <a:r>
              <a:rPr lang="en-US" sz="1600" dirty="0">
                <a:solidFill>
                  <a:srgbClr val="CC0000"/>
                </a:solidFill>
              </a:rPr>
              <a:t>Il Client non </a:t>
            </a:r>
            <a:r>
              <a:rPr lang="en-US" sz="1600" dirty="0" err="1">
                <a:solidFill>
                  <a:srgbClr val="CC0000"/>
                </a:solidFill>
              </a:rPr>
              <a:t>soddisfa</a:t>
            </a:r>
            <a:r>
              <a:rPr lang="en-US" sz="1600" dirty="0">
                <a:solidFill>
                  <a:srgbClr val="CC0000"/>
                </a:solidFill>
              </a:rPr>
              <a:t> le policy </a:t>
            </a:r>
            <a:r>
              <a:rPr lang="en-US" sz="1600" dirty="0" err="1">
                <a:solidFill>
                  <a:srgbClr val="CC0000"/>
                </a:solidFill>
              </a:rPr>
              <a:t>di</a:t>
            </a:r>
            <a:r>
              <a:rPr lang="en-US" sz="1600" dirty="0">
                <a:solidFill>
                  <a:srgbClr val="CC0000"/>
                </a:solidFill>
              </a:rPr>
              <a:t> </a:t>
            </a:r>
            <a:r>
              <a:rPr lang="en-US" sz="1600" dirty="0" err="1">
                <a:solidFill>
                  <a:srgbClr val="CC0000"/>
                </a:solidFill>
              </a:rPr>
              <a:t>sicurezza</a:t>
            </a:r>
            <a:r>
              <a:rPr lang="en-US" sz="1600" dirty="0">
                <a:solidFill>
                  <a:srgbClr val="CC0000"/>
                </a:solidFill>
              </a:rPr>
              <a:t>, </a:t>
            </a:r>
            <a:r>
              <a:rPr lang="en-US" sz="1600" dirty="0" err="1">
                <a:solidFill>
                  <a:srgbClr val="CC0000"/>
                </a:solidFill>
              </a:rPr>
              <a:t>il</a:t>
            </a:r>
            <a:r>
              <a:rPr lang="en-US" sz="1600" dirty="0">
                <a:solidFill>
                  <a:srgbClr val="CC0000"/>
                </a:solidFill>
              </a:rPr>
              <a:t> client </a:t>
            </a:r>
            <a:r>
              <a:rPr lang="en-US" sz="1600" dirty="0" err="1">
                <a:solidFill>
                  <a:srgbClr val="CC0000"/>
                </a:solidFill>
              </a:rPr>
              <a:t>viene</a:t>
            </a:r>
            <a:r>
              <a:rPr lang="en-US" sz="1600" dirty="0">
                <a:solidFill>
                  <a:srgbClr val="CC0000"/>
                </a:solidFill>
              </a:rPr>
              <a:t> </a:t>
            </a:r>
            <a:r>
              <a:rPr lang="en-US" sz="1600" dirty="0" err="1">
                <a:solidFill>
                  <a:srgbClr val="CC0000"/>
                </a:solidFill>
              </a:rPr>
              <a:t>messo</a:t>
            </a:r>
            <a:r>
              <a:rPr lang="en-US" sz="1600" dirty="0">
                <a:solidFill>
                  <a:srgbClr val="CC0000"/>
                </a:solidFill>
              </a:rPr>
              <a:t> in </a:t>
            </a:r>
            <a:r>
              <a:rPr lang="en-US" sz="1600" dirty="0" err="1">
                <a:solidFill>
                  <a:srgbClr val="CC0000"/>
                </a:solidFill>
              </a:rPr>
              <a:t>quarantena</a:t>
            </a:r>
            <a:r>
              <a:rPr lang="en-US" sz="1600" dirty="0">
                <a:solidFill>
                  <a:srgbClr val="CC0000"/>
                </a:solidFill>
              </a:rPr>
              <a:t> e </a:t>
            </a:r>
            <a:r>
              <a:rPr lang="en-US" sz="1600" dirty="0" err="1">
                <a:solidFill>
                  <a:srgbClr val="CC0000"/>
                </a:solidFill>
              </a:rPr>
              <a:t>viene</a:t>
            </a:r>
            <a:r>
              <a:rPr lang="en-US" sz="1600" dirty="0">
                <a:solidFill>
                  <a:srgbClr val="CC0000"/>
                </a:solidFill>
              </a:rPr>
              <a:t> </a:t>
            </a:r>
            <a:r>
              <a:rPr lang="en-US" sz="1600" dirty="0" err="1">
                <a:solidFill>
                  <a:srgbClr val="CC0000"/>
                </a:solidFill>
              </a:rPr>
              <a:t>richiesto</a:t>
            </a:r>
            <a:r>
              <a:rPr lang="en-US" sz="1600" dirty="0">
                <a:solidFill>
                  <a:srgbClr val="CC0000"/>
                </a:solidFill>
              </a:rPr>
              <a:t> un aggiornamento</a:t>
            </a:r>
          </a:p>
        </p:txBody>
      </p:sp>
      <p:sp>
        <p:nvSpPr>
          <p:cNvPr id="779282" name="Text Box 18"/>
          <p:cNvSpPr txBox="1">
            <a:spLocks noChangeArrowheads="1"/>
          </p:cNvSpPr>
          <p:nvPr/>
        </p:nvSpPr>
        <p:spPr bwMode="auto">
          <a:xfrm>
            <a:off x="3778250" y="1485900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Corporate Network</a:t>
            </a:r>
          </a:p>
        </p:txBody>
      </p:sp>
      <p:sp>
        <p:nvSpPr>
          <p:cNvPr id="779283" name="Text Box 19"/>
          <p:cNvSpPr txBox="1">
            <a:spLocks noChangeArrowheads="1"/>
          </p:cNvSpPr>
          <p:nvPr/>
        </p:nvSpPr>
        <p:spPr bwMode="auto">
          <a:xfrm>
            <a:off x="660400" y="1897063"/>
            <a:ext cx="18097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Restricted Access</a:t>
            </a:r>
          </a:p>
        </p:txBody>
      </p:sp>
      <p:sp>
        <p:nvSpPr>
          <p:cNvPr id="779284" name="Rectangle 20"/>
          <p:cNvSpPr>
            <a:spLocks noChangeArrowheads="1"/>
          </p:cNvSpPr>
          <p:nvPr/>
        </p:nvSpPr>
        <p:spPr bwMode="auto">
          <a:xfrm>
            <a:off x="2770188" y="5302250"/>
            <a:ext cx="3552825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/>
              <a:t>Il client </a:t>
            </a:r>
            <a:r>
              <a:rPr lang="en-US" sz="1600" dirty="0" err="1"/>
              <a:t>puó</a:t>
            </a:r>
            <a:r>
              <a:rPr lang="en-US" sz="1600" dirty="0"/>
              <a:t> </a:t>
            </a:r>
            <a:r>
              <a:rPr lang="en-US" sz="1600" dirty="0" err="1"/>
              <a:t>accedere</a:t>
            </a:r>
            <a:r>
              <a:rPr lang="en-US" sz="1600" dirty="0"/>
              <a:t> </a:t>
            </a:r>
            <a:r>
              <a:rPr lang="en-US" sz="1600" dirty="0" err="1"/>
              <a:t>alla</a:t>
            </a:r>
            <a:r>
              <a:rPr lang="en-US" sz="1600" dirty="0"/>
              <a:t> LAN </a:t>
            </a:r>
          </a:p>
        </p:txBody>
      </p:sp>
      <p:sp>
        <p:nvSpPr>
          <p:cNvPr id="779285" name="PubL"/>
          <p:cNvSpPr>
            <a:spLocks noEditPoints="1" noChangeArrowheads="1"/>
          </p:cNvSpPr>
          <p:nvPr/>
        </p:nvSpPr>
        <p:spPr bwMode="auto">
          <a:xfrm rot="5400000">
            <a:off x="906463" y="1173163"/>
            <a:ext cx="3830637" cy="5145087"/>
          </a:xfrm>
          <a:custGeom>
            <a:avLst/>
            <a:gdLst>
              <a:gd name="G0" fmla="+- 0 0 0"/>
              <a:gd name="G1" fmla="*/ 9270 1 2"/>
              <a:gd name="G2" fmla="+- 9270 0 0"/>
              <a:gd name="G3" fmla="+- 5 0 0"/>
              <a:gd name="G4" fmla="*/ 5 1 2"/>
              <a:gd name="G5" fmla="+- 10800 G4 0"/>
              <a:gd name="T0" fmla="*/ 4635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G3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"/>
                </a:lnTo>
                <a:lnTo>
                  <a:pt x="9270" y="5"/>
                </a:lnTo>
                <a:lnTo>
                  <a:pt x="9270" y="0"/>
                </a:lnTo>
                <a:close/>
              </a:path>
            </a:pathLst>
          </a:custGeom>
          <a:noFill/>
          <a:ln w="19050">
            <a:solidFill>
              <a:srgbClr val="00FF99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594600" y="3573463"/>
            <a:ext cx="1225550" cy="1370012"/>
            <a:chOff x="4830" y="2523"/>
            <a:chExt cx="772" cy="863"/>
          </a:xfrm>
        </p:grpSpPr>
        <p:graphicFrame>
          <p:nvGraphicFramePr>
            <p:cNvPr id="779287" name="Object 23"/>
            <p:cNvGraphicFramePr>
              <a:graphicFrameLocks noChangeAspect="1"/>
            </p:cNvGraphicFramePr>
            <p:nvPr/>
          </p:nvGraphicFramePr>
          <p:xfrm>
            <a:off x="4921" y="2750"/>
            <a:ext cx="585" cy="636"/>
          </p:xfrm>
          <a:graphic>
            <a:graphicData uri="http://schemas.openxmlformats.org/presentationml/2006/ole">
              <p:oleObj spid="_x0000_s2052" name="Visio" r:id="rId6" imgW="928726" imgH="1010107" progId="Visio.Drawing.11">
                <p:embed/>
              </p:oleObj>
            </a:graphicData>
          </a:graphic>
        </p:graphicFrame>
        <p:sp>
          <p:nvSpPr>
            <p:cNvPr id="779288" name="Rectangle 24"/>
            <p:cNvSpPr>
              <a:spLocks noChangeArrowheads="1"/>
            </p:cNvSpPr>
            <p:nvPr/>
          </p:nvSpPr>
          <p:spPr bwMode="auto">
            <a:xfrm>
              <a:off x="4830" y="2523"/>
              <a:ext cx="7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AT" sz="1600"/>
                <a:t>Policy Server</a:t>
              </a:r>
              <a:endParaRPr lang="en-US" sz="1600"/>
            </a:p>
          </p:txBody>
        </p:sp>
      </p:grpSp>
      <p:sp>
        <p:nvSpPr>
          <p:cNvPr id="779289" name="Text Box 25"/>
          <p:cNvSpPr txBox="1">
            <a:spLocks noChangeArrowheads="1"/>
          </p:cNvSpPr>
          <p:nvPr/>
        </p:nvSpPr>
        <p:spPr bwMode="auto">
          <a:xfrm>
            <a:off x="5937250" y="4725988"/>
            <a:ext cx="16478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</a:rPr>
              <a:t>Il client </a:t>
            </a:r>
            <a:r>
              <a:rPr lang="en-US" sz="1600" dirty="0" err="1">
                <a:solidFill>
                  <a:srgbClr val="000000"/>
                </a:solidFill>
              </a:rPr>
              <a:t>soddisfa</a:t>
            </a:r>
            <a:r>
              <a:rPr lang="en-US" sz="1600" dirty="0">
                <a:solidFill>
                  <a:srgbClr val="000000"/>
                </a:solidFill>
              </a:rPr>
              <a:t> le policy </a:t>
            </a:r>
            <a:r>
              <a:rPr lang="en-US" sz="1600" dirty="0" err="1">
                <a:solidFill>
                  <a:srgbClr val="000000"/>
                </a:solidFill>
              </a:rPr>
              <a:t>di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sicurezza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79290" name="Line 26"/>
          <p:cNvSpPr>
            <a:spLocks noChangeShapeType="1"/>
          </p:cNvSpPr>
          <p:nvPr/>
        </p:nvSpPr>
        <p:spPr bwMode="auto">
          <a:xfrm flipV="1">
            <a:off x="1762125" y="2997200"/>
            <a:ext cx="2159000" cy="1152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it-IT"/>
          </a:p>
        </p:txBody>
      </p:sp>
      <p:sp>
        <p:nvSpPr>
          <p:cNvPr id="779291" name="Line 27"/>
          <p:cNvSpPr>
            <a:spLocks noChangeShapeType="1"/>
          </p:cNvSpPr>
          <p:nvPr/>
        </p:nvSpPr>
        <p:spPr bwMode="auto">
          <a:xfrm flipH="1">
            <a:off x="1905000" y="3141663"/>
            <a:ext cx="2016125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it-IT"/>
          </a:p>
        </p:txBody>
      </p:sp>
      <p:sp>
        <p:nvSpPr>
          <p:cNvPr id="779292" name="Text Box 28"/>
          <p:cNvSpPr txBox="1">
            <a:spLocks noChangeArrowheads="1"/>
          </p:cNvSpPr>
          <p:nvPr/>
        </p:nvSpPr>
        <p:spPr bwMode="auto">
          <a:xfrm>
            <a:off x="4117975" y="4745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/>
          </a:p>
        </p:txBody>
      </p:sp>
      <p:sp>
        <p:nvSpPr>
          <p:cNvPr id="779293" name="Rectangle 29"/>
          <p:cNvSpPr>
            <a:spLocks noChangeArrowheads="1"/>
          </p:cNvSpPr>
          <p:nvPr/>
        </p:nvSpPr>
        <p:spPr bwMode="auto">
          <a:xfrm>
            <a:off x="3994150" y="4948238"/>
            <a:ext cx="12954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AT" sz="1600"/>
              <a:t>Sectorwall</a:t>
            </a:r>
          </a:p>
          <a:p>
            <a:pPr algn="ctr"/>
            <a:endParaRPr lang="en-US" sz="1400"/>
          </a:p>
        </p:txBody>
      </p:sp>
      <p:graphicFrame>
        <p:nvGraphicFramePr>
          <p:cNvPr id="779294" name="Object 30"/>
          <p:cNvGraphicFramePr>
            <a:graphicFrameLocks noChangeAspect="1"/>
          </p:cNvGraphicFramePr>
          <p:nvPr/>
        </p:nvGraphicFramePr>
        <p:xfrm>
          <a:off x="4281488" y="4005263"/>
          <a:ext cx="714375" cy="863600"/>
        </p:xfrm>
        <a:graphic>
          <a:graphicData uri="http://schemas.openxmlformats.org/presentationml/2006/ole">
            <p:oleObj spid="_x0000_s2051" name="Visio" r:id="rId7" imgW="388620" imgH="469392" progId="Visio.Drawing.11">
              <p:embed/>
            </p:oleObj>
          </a:graphicData>
        </a:graphic>
      </p:graphicFrame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93700" y="3644900"/>
            <a:ext cx="790575" cy="792163"/>
            <a:chOff x="204" y="2205"/>
            <a:chExt cx="498" cy="499"/>
          </a:xfrm>
        </p:grpSpPr>
        <p:sp>
          <p:nvSpPr>
            <p:cNvPr id="779296" name="Oval 32"/>
            <p:cNvSpPr>
              <a:spLocks noChangeArrowheads="1"/>
            </p:cNvSpPr>
            <p:nvPr/>
          </p:nvSpPr>
          <p:spPr bwMode="auto">
            <a:xfrm>
              <a:off x="204" y="2205"/>
              <a:ext cx="498" cy="499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59000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61000"/>
                  </a:srgbClr>
                </a:gs>
              </a:gsLst>
              <a:lin ang="5400000" scaled="1"/>
            </a:gradFill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79297" name="Rectangle 33"/>
            <p:cNvSpPr>
              <a:spLocks noChangeArrowheads="1"/>
            </p:cNvSpPr>
            <p:nvPr/>
          </p:nvSpPr>
          <p:spPr bwMode="auto">
            <a:xfrm>
              <a:off x="239" y="2383"/>
              <a:ext cx="42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Probation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20675" y="3789363"/>
            <a:ext cx="790575" cy="792162"/>
            <a:chOff x="3878" y="2115"/>
            <a:chExt cx="498" cy="499"/>
          </a:xfrm>
        </p:grpSpPr>
        <p:sp>
          <p:nvSpPr>
            <p:cNvPr id="779299" name="Oval 35"/>
            <p:cNvSpPr>
              <a:spLocks noChangeArrowheads="1"/>
            </p:cNvSpPr>
            <p:nvPr/>
          </p:nvSpPr>
          <p:spPr bwMode="auto">
            <a:xfrm>
              <a:off x="3878" y="2115"/>
              <a:ext cx="498" cy="499"/>
            </a:xfrm>
            <a:prstGeom prst="ellipse">
              <a:avLst/>
            </a:prstGeom>
            <a:solidFill>
              <a:srgbClr val="99CC00">
                <a:alpha val="28999"/>
              </a:srgbClr>
            </a:solidFill>
            <a:ln w="28575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79300" name="Rectangle 36"/>
            <p:cNvSpPr>
              <a:spLocks noChangeArrowheads="1"/>
            </p:cNvSpPr>
            <p:nvPr/>
          </p:nvSpPr>
          <p:spPr bwMode="auto">
            <a:xfrm>
              <a:off x="3923" y="2296"/>
              <a:ext cx="42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AT" sz="1400" b="1">
                  <a:solidFill>
                    <a:schemeClr val="bg1"/>
                  </a:solidFill>
                </a:rPr>
                <a:t>Healthy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770188" y="6005509"/>
            <a:ext cx="5367340" cy="809624"/>
            <a:chOff x="1701" y="3692"/>
            <a:chExt cx="3381" cy="510"/>
          </a:xfrm>
        </p:grpSpPr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1701" y="4065"/>
              <a:ext cx="135" cy="135"/>
              <a:chOff x="3878" y="2115"/>
              <a:chExt cx="498" cy="499"/>
            </a:xfrm>
          </p:grpSpPr>
          <p:sp>
            <p:nvSpPr>
              <p:cNvPr id="779303" name="Oval 39"/>
              <p:cNvSpPr>
                <a:spLocks noChangeArrowheads="1"/>
              </p:cNvSpPr>
              <p:nvPr/>
            </p:nvSpPr>
            <p:spPr bwMode="auto">
              <a:xfrm>
                <a:off x="3878" y="2115"/>
                <a:ext cx="498" cy="499"/>
              </a:xfrm>
              <a:prstGeom prst="ellipse">
                <a:avLst/>
              </a:prstGeom>
              <a:solidFill>
                <a:srgbClr val="99CC00">
                  <a:alpha val="28999"/>
                </a:srgbClr>
              </a:solidFill>
              <a:ln w="28575">
                <a:solidFill>
                  <a:srgbClr val="99FF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79304" name="Rectangle 40"/>
              <p:cNvSpPr>
                <a:spLocks noChangeArrowheads="1"/>
              </p:cNvSpPr>
              <p:nvPr/>
            </p:nvSpPr>
            <p:spPr bwMode="auto">
              <a:xfrm>
                <a:off x="3923" y="2296"/>
                <a:ext cx="428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4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79305" name="Oval 41"/>
            <p:cNvSpPr>
              <a:spLocks noChangeArrowheads="1"/>
            </p:cNvSpPr>
            <p:nvPr/>
          </p:nvSpPr>
          <p:spPr bwMode="auto">
            <a:xfrm>
              <a:off x="1701" y="3884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59000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61000"/>
                  </a:srgbClr>
                </a:gs>
              </a:gsLst>
              <a:lin ang="5400000" scaled="1"/>
            </a:gradFill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79306" name="Text Box 42"/>
            <p:cNvSpPr txBox="1">
              <a:spLocks noChangeArrowheads="1"/>
            </p:cNvSpPr>
            <p:nvPr/>
          </p:nvSpPr>
          <p:spPr bwMode="auto">
            <a:xfrm>
              <a:off x="1837" y="3692"/>
              <a:ext cx="9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Firewall-</a:t>
              </a:r>
              <a:r>
                <a:rPr lang="de-DE" sz="1400" b="1" dirty="0" err="1"/>
                <a:t>Ruleset</a:t>
              </a:r>
              <a:endParaRPr lang="de-DE" sz="1400" b="1" dirty="0"/>
            </a:p>
          </p:txBody>
        </p:sp>
        <p:sp>
          <p:nvSpPr>
            <p:cNvPr id="779307" name="Text Box 43"/>
            <p:cNvSpPr txBox="1">
              <a:spLocks noChangeArrowheads="1"/>
            </p:cNvSpPr>
            <p:nvPr/>
          </p:nvSpPr>
          <p:spPr bwMode="auto">
            <a:xfrm>
              <a:off x="1837" y="3884"/>
              <a:ext cx="32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 err="1"/>
                <a:t>Unhealthy</a:t>
              </a:r>
              <a:r>
                <a:rPr lang="de-DE" sz="1200" b="1" dirty="0"/>
                <a:t>: </a:t>
              </a:r>
              <a:r>
                <a:rPr lang="de-DE" sz="1200" b="1" dirty="0" err="1" smtClean="0"/>
                <a:t>accesso</a:t>
              </a:r>
              <a:r>
                <a:rPr lang="de-DE" sz="1200" b="1" dirty="0" smtClean="0"/>
                <a:t> </a:t>
              </a:r>
              <a:r>
                <a:rPr lang="de-DE" sz="1200" b="1" dirty="0" err="1" smtClean="0"/>
                <a:t>unicamente</a:t>
              </a:r>
              <a:r>
                <a:rPr lang="de-DE" sz="1200" b="1" dirty="0" smtClean="0"/>
                <a:t> a </a:t>
              </a:r>
              <a:r>
                <a:rPr lang="de-DE" sz="1200" b="1" dirty="0" err="1"/>
                <a:t>Remediation</a:t>
              </a:r>
              <a:r>
                <a:rPr lang="de-DE" sz="1200" b="1" dirty="0"/>
                <a:t> Servers / </a:t>
              </a:r>
              <a:r>
                <a:rPr lang="de-DE" sz="1200" b="1" dirty="0" err="1"/>
                <a:t>no</a:t>
              </a:r>
              <a:r>
                <a:rPr lang="de-DE" sz="1200" b="1" dirty="0"/>
                <a:t> Internet</a:t>
              </a:r>
            </a:p>
          </p:txBody>
        </p:sp>
        <p:sp>
          <p:nvSpPr>
            <p:cNvPr id="779308" name="Text Box 44"/>
            <p:cNvSpPr txBox="1">
              <a:spLocks noChangeArrowheads="1"/>
            </p:cNvSpPr>
            <p:nvPr/>
          </p:nvSpPr>
          <p:spPr bwMode="auto">
            <a:xfrm>
              <a:off x="1837" y="4028"/>
              <a:ext cx="228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 err="1"/>
                <a:t>Healthy</a:t>
              </a:r>
              <a:r>
                <a:rPr lang="de-DE" sz="1200" b="1" dirty="0"/>
                <a:t>: </a:t>
              </a:r>
              <a:r>
                <a:rPr lang="de-DE" sz="1200" b="1" dirty="0" err="1" smtClean="0"/>
                <a:t>accesso</a:t>
              </a:r>
              <a:r>
                <a:rPr lang="de-DE" sz="1200" b="1" dirty="0" smtClean="0"/>
                <a:t> </a:t>
              </a:r>
              <a:r>
                <a:rPr lang="de-DE" sz="1200" b="1" dirty="0" err="1" smtClean="0"/>
                <a:t>completo</a:t>
              </a:r>
              <a:r>
                <a:rPr lang="de-DE" sz="1200" b="1" dirty="0" smtClean="0"/>
                <a:t> a Servers e </a:t>
              </a:r>
              <a:r>
                <a:rPr lang="de-DE" sz="1200" b="1" dirty="0"/>
                <a:t>Internet</a:t>
              </a:r>
            </a:p>
          </p:txBody>
        </p:sp>
      </p:grpSp>
      <p:sp>
        <p:nvSpPr>
          <p:cNvPr id="779309" name="Text Box 45"/>
          <p:cNvSpPr txBox="1">
            <a:spLocks noChangeArrowheads="1"/>
          </p:cNvSpPr>
          <p:nvPr/>
        </p:nvSpPr>
        <p:spPr bwMode="auto">
          <a:xfrm>
            <a:off x="500034" y="4643446"/>
            <a:ext cx="12049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eaLnBrk="0" hangingPunct="0"/>
            <a:r>
              <a:rPr lang="en-US" sz="1600" dirty="0"/>
              <a:t>Update </a:t>
            </a:r>
            <a:r>
              <a:rPr lang="en-US" sz="1600" dirty="0" err="1"/>
              <a:t>eseguito</a:t>
            </a:r>
            <a:r>
              <a:rPr lang="en-US" sz="1600" dirty="0"/>
              <a:t> con </a:t>
            </a:r>
            <a:r>
              <a:rPr lang="en-US" sz="1600" dirty="0" err="1"/>
              <a:t>successo</a:t>
            </a:r>
            <a:endParaRPr lang="en-US" sz="1600" dirty="0"/>
          </a:p>
        </p:txBody>
      </p:sp>
      <p:sp>
        <p:nvSpPr>
          <p:cNvPr id="779310" name="Line 46"/>
          <p:cNvSpPr>
            <a:spLocks noChangeShapeType="1"/>
          </p:cNvSpPr>
          <p:nvPr/>
        </p:nvSpPr>
        <p:spPr bwMode="auto">
          <a:xfrm flipH="1">
            <a:off x="4641850" y="3429000"/>
            <a:ext cx="0" cy="719138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9311" name="Line 47"/>
          <p:cNvSpPr>
            <a:spLocks noChangeShapeType="1"/>
          </p:cNvSpPr>
          <p:nvPr/>
        </p:nvSpPr>
        <p:spPr bwMode="auto">
          <a:xfrm flipH="1">
            <a:off x="1617663" y="4437063"/>
            <a:ext cx="27368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9312" name="Line 48"/>
          <p:cNvSpPr>
            <a:spLocks noChangeShapeType="1"/>
          </p:cNvSpPr>
          <p:nvPr/>
        </p:nvSpPr>
        <p:spPr bwMode="auto">
          <a:xfrm flipH="1" flipV="1">
            <a:off x="4641850" y="3502025"/>
            <a:ext cx="0" cy="5762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9313" name="Line 49"/>
          <p:cNvSpPr>
            <a:spLocks noChangeShapeType="1"/>
          </p:cNvSpPr>
          <p:nvPr/>
        </p:nvSpPr>
        <p:spPr bwMode="auto">
          <a:xfrm flipH="1">
            <a:off x="4929188" y="2852738"/>
            <a:ext cx="2736850" cy="13684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9314" name="Line 50"/>
          <p:cNvSpPr>
            <a:spLocks noChangeShapeType="1"/>
          </p:cNvSpPr>
          <p:nvPr/>
        </p:nvSpPr>
        <p:spPr bwMode="auto">
          <a:xfrm flipH="1">
            <a:off x="4929188" y="2852738"/>
            <a:ext cx="2736850" cy="13684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9315" name="Text Box 51"/>
          <p:cNvSpPr txBox="1">
            <a:spLocks noChangeArrowheads="1"/>
          </p:cNvSpPr>
          <p:nvPr/>
        </p:nvSpPr>
        <p:spPr bwMode="auto">
          <a:xfrm>
            <a:off x="7666038" y="263683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/>
              <a:t>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7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7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79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7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7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7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779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79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79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79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79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79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79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7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7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7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7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7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7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7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79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779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7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7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779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7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79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79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7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7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7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779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77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779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779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779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779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779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779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779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779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779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7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779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70" grpId="0"/>
      <p:bldP spid="779270" grpId="1"/>
      <p:bldP spid="779275" grpId="0" animBg="1"/>
      <p:bldP spid="779275" grpId="1" animBg="1"/>
      <p:bldP spid="779275" grpId="2" animBg="1"/>
      <p:bldP spid="779275" grpId="3" animBg="1"/>
      <p:bldP spid="779276" grpId="0" animBg="1"/>
      <p:bldP spid="779276" grpId="1" animBg="1"/>
      <p:bldP spid="779276" grpId="2" animBg="1"/>
      <p:bldP spid="779276" grpId="3" animBg="1"/>
      <p:bldP spid="779277" grpId="0"/>
      <p:bldP spid="779277" grpId="1"/>
      <p:bldP spid="779278" grpId="0"/>
      <p:bldP spid="779278" grpId="1"/>
      <p:bldP spid="779279" grpId="0"/>
      <p:bldP spid="779279" grpId="1"/>
      <p:bldP spid="779280" grpId="0"/>
      <p:bldP spid="779280" grpId="1"/>
      <p:bldP spid="779281" grpId="0"/>
      <p:bldP spid="779281" grpId="1"/>
      <p:bldP spid="779282" grpId="0"/>
      <p:bldP spid="779282" grpId="1"/>
      <p:bldP spid="779283" grpId="0"/>
      <p:bldP spid="779283" grpId="1"/>
      <p:bldP spid="779284" grpId="0"/>
      <p:bldP spid="779285" grpId="0" animBg="1"/>
      <p:bldP spid="779285" grpId="1" animBg="1"/>
      <p:bldP spid="779289" grpId="0"/>
      <p:bldP spid="779289" grpId="1"/>
      <p:bldP spid="779289" grpId="2"/>
      <p:bldP spid="779289" grpId="3"/>
      <p:bldP spid="779290" grpId="0" animBg="1"/>
      <p:bldP spid="779290" grpId="1" animBg="1"/>
      <p:bldP spid="779291" grpId="0" animBg="1"/>
      <p:bldP spid="779291" grpId="1" animBg="1"/>
      <p:bldP spid="779309" grpId="0"/>
      <p:bldP spid="779309" grpId="1"/>
      <p:bldP spid="779311" grpId="0" animBg="1"/>
      <p:bldP spid="779312" grpId="0" animBg="1"/>
      <p:bldP spid="779313" grpId="0" animBg="1"/>
      <p:bldP spid="779314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On-screen Show (4:3)</PresentationFormat>
  <Paragraphs>54</Paragraphs>
  <Slides>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Standarddesign</vt:lpstr>
      <vt:lpstr>Visio</vt:lpstr>
      <vt:lpstr>Traffic Intelligence - come raggiungere il 99.99999% di disponibilità</vt:lpstr>
      <vt:lpstr>Dove sono gli Endpoints?</vt:lpstr>
      <vt:lpstr>5 punti chiave</vt:lpstr>
      <vt:lpstr>Walk Through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</dc:creator>
  <cp:lastModifiedBy>jksys</cp:lastModifiedBy>
  <cp:revision>94</cp:revision>
  <dcterms:created xsi:type="dcterms:W3CDTF">2008-01-07T15:18:28Z</dcterms:created>
  <dcterms:modified xsi:type="dcterms:W3CDTF">2008-05-06T07:55:06Z</dcterms:modified>
</cp:coreProperties>
</file>